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8ACC6AF-55E7-43B4-BF65-8045A23F985E}" type="datetimeFigureOut">
              <a:rPr lang="en-US" smtClean="0"/>
              <a:t>9/4/2015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26C9C2-CB9A-4789-9869-2FD3009A7D47}" type="slidenum">
              <a:rPr lang="en-US" smtClean="0"/>
              <a:t>‹#›</a:t>
            </a:fld>
            <a:endParaRPr lang="en-US"/>
          </a:p>
        </p:txBody>
      </p:sp>
    </p:spTree>
    <p:extLst>
      <p:ext uri="{BB962C8B-B14F-4D97-AF65-F5344CB8AC3E}">
        <p14:creationId xmlns:p14="http://schemas.microsoft.com/office/powerpoint/2010/main" val="4173845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59923692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578006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583169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841580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190491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346312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473925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657116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489969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055305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967649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8305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222670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5" name="Shape 20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042170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892020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9587993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3" name="Shape 22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lang="en" dirty="0"/>
          </a:p>
        </p:txBody>
      </p:sp>
    </p:spTree>
    <p:extLst>
      <p:ext uri="{BB962C8B-B14F-4D97-AF65-F5344CB8AC3E}">
        <p14:creationId xmlns:p14="http://schemas.microsoft.com/office/powerpoint/2010/main" val="321822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69583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6801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73240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072272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3155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409554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7715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5" name="Shape 15"/>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6" name="Shape 16"/>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3" name="Shape 4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7" name="Shape 4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1" name="Shape 5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5" name="Shape 55"/>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6" name="Shape 5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57" name="Shape 5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58" name="Shape 5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9" name="Shape 59"/>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0" name="Shape 6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3" name="Shape 6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67" name="Shape 6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68" name="Shape 6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69" name="Shape 6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1" name="Shape 7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74" name="Shape 7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2" name="Shape 8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lt1"/>
                </a:solidFill>
              </a:rPr>
              <a:t>‹#›</a:t>
            </a:fld>
            <a:endParaRPr lang="en"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lliegodfrey@lindberghschools.w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1427125" y="1387800"/>
            <a:ext cx="6823499" cy="1102500"/>
          </a:xfrm>
          <a:prstGeom prst="rect">
            <a:avLst/>
          </a:prstGeom>
        </p:spPr>
        <p:txBody>
          <a:bodyPr lIns="91425" tIns="91425" rIns="91425" bIns="91425" anchor="b" anchorCtr="0">
            <a:noAutofit/>
          </a:bodyPr>
          <a:lstStyle/>
          <a:p>
            <a:pPr algn="ctr">
              <a:spcBef>
                <a:spcPts val="0"/>
              </a:spcBef>
              <a:buNone/>
            </a:pPr>
            <a:r>
              <a:rPr lang="en"/>
              <a:t>FIRST GRADE CURRICULUM NIGHT</a:t>
            </a:r>
          </a:p>
        </p:txBody>
      </p:sp>
      <p:sp>
        <p:nvSpPr>
          <p:cNvPr id="87" name="Shape 87"/>
          <p:cNvSpPr txBox="1">
            <a:spLocks noGrp="1"/>
          </p:cNvSpPr>
          <p:nvPr>
            <p:ph type="subTitle" idx="1"/>
          </p:nvPr>
        </p:nvSpPr>
        <p:spPr>
          <a:xfrm>
            <a:off x="3081375" y="2851700"/>
            <a:ext cx="6823499" cy="2436299"/>
          </a:xfrm>
          <a:prstGeom prst="rect">
            <a:avLst/>
          </a:prstGeom>
        </p:spPr>
        <p:txBody>
          <a:bodyPr lIns="91425" tIns="91425" rIns="91425" bIns="91425" anchor="t" anchorCtr="0">
            <a:noAutofit/>
          </a:bodyPr>
          <a:lstStyle/>
          <a:p>
            <a:pPr algn="ctr" rtl="0">
              <a:spcBef>
                <a:spcPts val="0"/>
              </a:spcBef>
              <a:buNone/>
            </a:pPr>
            <a:r>
              <a:rPr lang="en" sz="3000" b="1">
                <a:solidFill>
                  <a:schemeClr val="lt1"/>
                </a:solidFill>
                <a:latin typeface="Cabin"/>
                <a:ea typeface="Cabin"/>
                <a:cs typeface="Cabin"/>
                <a:sym typeface="Cabin"/>
              </a:rPr>
              <a:t>Ms. Kellie Godfrey</a:t>
            </a:r>
            <a:r>
              <a:rPr lang="en" sz="3000">
                <a:solidFill>
                  <a:schemeClr val="lt1"/>
                </a:solidFill>
                <a:latin typeface="Cabin"/>
                <a:ea typeface="Cabin"/>
                <a:cs typeface="Cabin"/>
                <a:sym typeface="Cabin"/>
              </a:rPr>
              <a:t/>
            </a:r>
            <a:br>
              <a:rPr lang="en" sz="3000">
                <a:solidFill>
                  <a:schemeClr val="lt1"/>
                </a:solidFill>
                <a:latin typeface="Cabin"/>
                <a:ea typeface="Cabin"/>
                <a:cs typeface="Cabin"/>
                <a:sym typeface="Cabin"/>
              </a:rPr>
            </a:br>
            <a:r>
              <a:rPr lang="en" sz="2400" u="sng">
                <a:solidFill>
                  <a:schemeClr val="lt1"/>
                </a:solidFill>
                <a:latin typeface="Cabin"/>
                <a:ea typeface="Cabin"/>
                <a:cs typeface="Cabin"/>
                <a:sym typeface="Cabin"/>
                <a:hlinkClick r:id="rId3"/>
              </a:rPr>
              <a:t>kelliegodfrey@lindberghschools.ws</a:t>
            </a:r>
          </a:p>
          <a:p>
            <a:pPr algn="ctr" rtl="0">
              <a:spcBef>
                <a:spcPts val="0"/>
              </a:spcBef>
              <a:buNone/>
            </a:pPr>
            <a:r>
              <a:rPr lang="en" sz="2400">
                <a:solidFill>
                  <a:schemeClr val="lt1"/>
                </a:solidFill>
                <a:latin typeface="Cabin"/>
                <a:ea typeface="Cabin"/>
                <a:cs typeface="Cabin"/>
                <a:sym typeface="Cabin"/>
              </a:rPr>
              <a:t>729-2400 ext. 3723</a:t>
            </a:r>
          </a:p>
          <a:p>
            <a:pPr algn="ctr">
              <a:spcBef>
                <a:spcPts val="0"/>
              </a:spcBef>
              <a:buNone/>
            </a:pPr>
            <a:r>
              <a:rPr lang="en" sz="2400">
                <a:solidFill>
                  <a:schemeClr val="lt1"/>
                </a:solidFill>
                <a:latin typeface="Cabin"/>
                <a:ea typeface="Cabin"/>
                <a:cs typeface="Cabin"/>
                <a:sym typeface="Cabin"/>
              </a:rPr>
              <a:t>msgodfreysfirstgrade.weebly.com</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87700" y="66953"/>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DAILY 5 LITERACY STATIONS</a:t>
            </a:r>
          </a:p>
        </p:txBody>
      </p:sp>
      <p:sp>
        <p:nvSpPr>
          <p:cNvPr id="141" name="Shape 141"/>
          <p:cNvSpPr txBox="1">
            <a:spLocks noGrp="1"/>
          </p:cNvSpPr>
          <p:nvPr>
            <p:ph type="body" idx="1"/>
          </p:nvPr>
        </p:nvSpPr>
        <p:spPr>
          <a:xfrm>
            <a:off x="387700" y="75660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u="sng">
                <a:latin typeface="Cabin"/>
                <a:ea typeface="Cabin"/>
                <a:cs typeface="Cabin"/>
                <a:sym typeface="Cabin"/>
              </a:rPr>
              <a:t>Read</a:t>
            </a:r>
            <a:r>
              <a:rPr lang="en" sz="2000">
                <a:latin typeface="Cabin"/>
                <a:ea typeface="Cabin"/>
                <a:cs typeface="Cabin"/>
                <a:sym typeface="Cabin"/>
              </a:rPr>
              <a:t> </a:t>
            </a:r>
            <a:r>
              <a:rPr lang="en" sz="2000" b="1" u="sng">
                <a:latin typeface="Cabin"/>
                <a:ea typeface="Cabin"/>
                <a:cs typeface="Cabin"/>
                <a:sym typeface="Cabin"/>
              </a:rPr>
              <a:t>to</a:t>
            </a:r>
            <a:r>
              <a:rPr lang="en" sz="2000">
                <a:latin typeface="Cabin"/>
                <a:ea typeface="Cabin"/>
                <a:cs typeface="Cabin"/>
                <a:sym typeface="Cabin"/>
              </a:rPr>
              <a:t> </a:t>
            </a:r>
            <a:r>
              <a:rPr lang="en" sz="2000" b="1" u="sng">
                <a:latin typeface="Cabin"/>
                <a:ea typeface="Cabin"/>
                <a:cs typeface="Cabin"/>
                <a:sym typeface="Cabin"/>
              </a:rPr>
              <a:t>Self</a:t>
            </a:r>
            <a:r>
              <a:rPr lang="en" sz="2000">
                <a:latin typeface="Cabin"/>
                <a:ea typeface="Cabin"/>
                <a:cs typeface="Cabin"/>
                <a:sym typeface="Cabin"/>
              </a:rPr>
              <a:t>: The best way to become a better reader is to read books that are “just-right” – on your Independent Reading Level.</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u="sng">
                <a:latin typeface="Cabin"/>
                <a:ea typeface="Cabin"/>
                <a:cs typeface="Cabin"/>
                <a:sym typeface="Cabin"/>
              </a:rPr>
              <a:t>Read</a:t>
            </a:r>
            <a:r>
              <a:rPr lang="en" sz="2000">
                <a:latin typeface="Cabin"/>
                <a:ea typeface="Cabin"/>
                <a:cs typeface="Cabin"/>
                <a:sym typeface="Cabin"/>
              </a:rPr>
              <a:t> </a:t>
            </a:r>
            <a:r>
              <a:rPr lang="en" sz="2000" b="1" u="sng">
                <a:latin typeface="Cabin"/>
                <a:ea typeface="Cabin"/>
                <a:cs typeface="Cabin"/>
                <a:sym typeface="Cabin"/>
              </a:rPr>
              <a:t>to</a:t>
            </a:r>
            <a:r>
              <a:rPr lang="en" sz="2000">
                <a:latin typeface="Cabin"/>
                <a:ea typeface="Cabin"/>
                <a:cs typeface="Cabin"/>
                <a:sym typeface="Cabin"/>
              </a:rPr>
              <a:t> </a:t>
            </a:r>
            <a:r>
              <a:rPr lang="en" sz="2000" b="1" u="sng">
                <a:latin typeface="Cabin"/>
                <a:ea typeface="Cabin"/>
                <a:cs typeface="Cabin"/>
                <a:sym typeface="Cabin"/>
              </a:rPr>
              <a:t>Someone</a:t>
            </a:r>
            <a:r>
              <a:rPr lang="en" sz="2000">
                <a:latin typeface="Cabin"/>
                <a:ea typeface="Cabin"/>
                <a:cs typeface="Cabin"/>
                <a:sym typeface="Cabin"/>
              </a:rPr>
              <a:t>: Reading to someone allows for more time to practice strategies. These are working on fluency and expression, checking for understanding, and hearing your own voice.</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u="sng">
                <a:latin typeface="Cabin"/>
                <a:ea typeface="Cabin"/>
                <a:cs typeface="Cabin"/>
                <a:sym typeface="Cabin"/>
              </a:rPr>
              <a:t>Work</a:t>
            </a:r>
            <a:r>
              <a:rPr lang="en" sz="2000">
                <a:latin typeface="Cabin"/>
                <a:ea typeface="Cabin"/>
                <a:cs typeface="Cabin"/>
                <a:sym typeface="Cabin"/>
              </a:rPr>
              <a:t> </a:t>
            </a:r>
            <a:r>
              <a:rPr lang="en" sz="2000" b="1" u="sng">
                <a:latin typeface="Cabin"/>
                <a:ea typeface="Cabin"/>
                <a:cs typeface="Cabin"/>
                <a:sym typeface="Cabin"/>
              </a:rPr>
              <a:t>on</a:t>
            </a:r>
            <a:r>
              <a:rPr lang="en" sz="2000">
                <a:latin typeface="Cabin"/>
                <a:ea typeface="Cabin"/>
                <a:cs typeface="Cabin"/>
                <a:sym typeface="Cabin"/>
              </a:rPr>
              <a:t> </a:t>
            </a:r>
            <a:r>
              <a:rPr lang="en" sz="2000" b="1" u="sng">
                <a:latin typeface="Cabin"/>
                <a:ea typeface="Cabin"/>
                <a:cs typeface="Cabin"/>
                <a:sym typeface="Cabin"/>
              </a:rPr>
              <a:t>Writing</a:t>
            </a:r>
            <a:r>
              <a:rPr lang="en" sz="2000">
                <a:latin typeface="Cabin"/>
                <a:ea typeface="Cabin"/>
                <a:cs typeface="Cabin"/>
                <a:sym typeface="Cabin"/>
              </a:rPr>
              <a:t>: Just like reading, the best way to become a better writer is to practice writing each day!</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u="sng">
                <a:latin typeface="Cabin"/>
                <a:ea typeface="Cabin"/>
                <a:cs typeface="Cabin"/>
                <a:sym typeface="Cabin"/>
              </a:rPr>
              <a:t>Listen</a:t>
            </a:r>
            <a:r>
              <a:rPr lang="en" sz="2000">
                <a:latin typeface="Cabin"/>
                <a:ea typeface="Cabin"/>
                <a:cs typeface="Cabin"/>
                <a:sym typeface="Cabin"/>
              </a:rPr>
              <a:t> </a:t>
            </a:r>
            <a:r>
              <a:rPr lang="en" sz="2000" b="1" u="sng">
                <a:latin typeface="Cabin"/>
                <a:ea typeface="Cabin"/>
                <a:cs typeface="Cabin"/>
                <a:sym typeface="Cabin"/>
              </a:rPr>
              <a:t>to</a:t>
            </a:r>
            <a:r>
              <a:rPr lang="en" sz="2000">
                <a:latin typeface="Cabin"/>
                <a:ea typeface="Cabin"/>
                <a:cs typeface="Cabin"/>
                <a:sym typeface="Cabin"/>
              </a:rPr>
              <a:t> </a:t>
            </a:r>
            <a:r>
              <a:rPr lang="en" sz="2000" b="1" u="sng">
                <a:latin typeface="Cabin"/>
                <a:ea typeface="Cabin"/>
                <a:cs typeface="Cabin"/>
                <a:sym typeface="Cabin"/>
              </a:rPr>
              <a:t>Reading</a:t>
            </a:r>
            <a:r>
              <a:rPr lang="en" sz="2000">
                <a:latin typeface="Cabin"/>
                <a:ea typeface="Cabin"/>
                <a:cs typeface="Cabin"/>
                <a:sym typeface="Cabin"/>
              </a:rPr>
              <a:t>: When we hear examples of good literature and fluent reading we learn more words, thus expanding our vocabulary and becoming better readers!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u="sng">
                <a:latin typeface="Cabin"/>
                <a:ea typeface="Cabin"/>
                <a:cs typeface="Cabin"/>
                <a:sym typeface="Cabin"/>
              </a:rPr>
              <a:t>Word</a:t>
            </a:r>
            <a:r>
              <a:rPr lang="en" sz="2000">
                <a:latin typeface="Cabin"/>
                <a:ea typeface="Cabin"/>
                <a:cs typeface="Cabin"/>
                <a:sym typeface="Cabin"/>
              </a:rPr>
              <a:t> </a:t>
            </a:r>
            <a:r>
              <a:rPr lang="en" sz="2000" b="1" u="sng">
                <a:latin typeface="Cabin"/>
                <a:ea typeface="Cabin"/>
                <a:cs typeface="Cabin"/>
                <a:sym typeface="Cabin"/>
              </a:rPr>
              <a:t>Work</a:t>
            </a:r>
            <a:r>
              <a:rPr lang="en" sz="2000">
                <a:latin typeface="Cabin"/>
                <a:ea typeface="Cabin"/>
                <a:cs typeface="Cabin"/>
                <a:sym typeface="Cabin"/>
              </a:rPr>
              <a:t>: Correct spelling allows for more fluent writing, speeding up the ability to write and get our thinking down on paper.</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0" y="567428"/>
            <a:ext cx="6879600" cy="857400"/>
          </a:xfrm>
          <a:prstGeom prst="rect">
            <a:avLst/>
          </a:prstGeom>
        </p:spPr>
        <p:txBody>
          <a:bodyPr lIns="91425" tIns="91425" rIns="91425" bIns="91425" anchor="b" anchorCtr="0">
            <a:noAutofit/>
          </a:bodyPr>
          <a:lstStyle/>
          <a:p>
            <a:pPr lvl="0" algn="ctr" rtl="0">
              <a:spcBef>
                <a:spcPts val="0"/>
              </a:spcBef>
              <a:buClr>
                <a:schemeClr val="dk1"/>
              </a:buClr>
              <a:buSzPct val="30555"/>
              <a:buFont typeface="Arial"/>
              <a:buNone/>
            </a:pPr>
            <a:r>
              <a:rPr lang="en" b="1">
                <a:latin typeface="Cabin"/>
                <a:ea typeface="Cabin"/>
                <a:cs typeface="Cabin"/>
                <a:sym typeface="Cabin"/>
              </a:rPr>
              <a:t>WORDWORK/WORD STUDY</a:t>
            </a:r>
          </a:p>
          <a:p>
            <a:pPr algn="ctr">
              <a:spcBef>
                <a:spcPts val="0"/>
              </a:spcBef>
              <a:buNone/>
            </a:pPr>
            <a:r>
              <a:rPr lang="en" i="1">
                <a:latin typeface="Cabin"/>
                <a:ea typeface="Cabin"/>
                <a:cs typeface="Cabin"/>
                <a:sym typeface="Cabin"/>
              </a:rPr>
              <a:t>aka:  spelling</a:t>
            </a:r>
          </a:p>
        </p:txBody>
      </p:sp>
      <p:sp>
        <p:nvSpPr>
          <p:cNvPr id="147" name="Shape 147"/>
          <p:cNvSpPr txBox="1">
            <a:spLocks noGrp="1"/>
          </p:cNvSpPr>
          <p:nvPr>
            <p:ph type="body" idx="1"/>
          </p:nvPr>
        </p:nvSpPr>
        <p:spPr>
          <a:xfrm>
            <a:off x="457200" y="13530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•Based on the Principles of How Words Work (being flexible with words and the discovery of how words are similar/different through the creation of categories).</a:t>
            </a:r>
          </a:p>
          <a:p>
            <a:pPr lvl="0" rtl="0">
              <a:lnSpc>
                <a:spcPct val="90000"/>
              </a:lnSpc>
              <a:spcBef>
                <a:spcPts val="800"/>
              </a:spcBef>
              <a:buNone/>
            </a:pPr>
            <a:r>
              <a:rPr lang="en" sz="2000">
                <a:latin typeface="Cabin"/>
                <a:ea typeface="Cabin"/>
                <a:cs typeface="Cabin"/>
                <a:sym typeface="Cabin"/>
              </a:rPr>
              <a:t>•After our initial review, spelling will become individualized.  There will be approximately 10 principle words and 3-5 individual Snap Words.  Your child will be responsible for knowing his/her Snap Words AND understanding the week’s principle.</a:t>
            </a:r>
          </a:p>
          <a:p>
            <a:pPr lvl="0" rtl="0">
              <a:lnSpc>
                <a:spcPct val="90000"/>
              </a:lnSpc>
              <a:spcBef>
                <a:spcPts val="800"/>
              </a:spcBef>
              <a:buNone/>
            </a:pPr>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MATH </a:t>
            </a:r>
          </a:p>
        </p:txBody>
      </p:sp>
      <p:sp>
        <p:nvSpPr>
          <p:cNvPr id="153" name="Shape 15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2380"/>
              <a:buFont typeface="Arial"/>
              <a:buNone/>
            </a:pPr>
            <a:r>
              <a:rPr lang="en" sz="2100">
                <a:latin typeface="Cabin"/>
                <a:ea typeface="Cabin"/>
                <a:cs typeface="Cabin"/>
                <a:sym typeface="Cabin"/>
              </a:rPr>
              <a:t>•Addition and Subtraction Concepts, Graphs, Numbers to 120, Math Facts to 12, Geometry, Adding and Subtracting to 20, Money, Time, Measurement, 2-digit Addition and Subtraction</a:t>
            </a:r>
          </a:p>
          <a:p>
            <a:pPr lvl="0" rtl="0">
              <a:lnSpc>
                <a:spcPct val="90000"/>
              </a:lnSpc>
              <a:spcBef>
                <a:spcPts val="800"/>
              </a:spcBef>
              <a:buClr>
                <a:schemeClr val="dk1"/>
              </a:buClr>
              <a:buSzPct val="52380"/>
              <a:buFont typeface="Arial"/>
              <a:buNone/>
            </a:pPr>
            <a:r>
              <a:rPr lang="en" sz="2100">
                <a:latin typeface="Cabin"/>
                <a:ea typeface="Cabin"/>
                <a:cs typeface="Cabin"/>
                <a:sym typeface="Cabin"/>
              </a:rPr>
              <a:t>•Pre-assessment for most chapters to determine small groups</a:t>
            </a:r>
          </a:p>
          <a:p>
            <a:pPr lvl="0" rtl="0">
              <a:lnSpc>
                <a:spcPct val="90000"/>
              </a:lnSpc>
              <a:spcBef>
                <a:spcPts val="800"/>
              </a:spcBef>
              <a:buClr>
                <a:schemeClr val="dk1"/>
              </a:buClr>
              <a:buSzPct val="52380"/>
              <a:buFont typeface="Arial"/>
              <a:buNone/>
            </a:pPr>
            <a:r>
              <a:rPr lang="en" sz="2100">
                <a:latin typeface="Cabin"/>
                <a:ea typeface="Cabin"/>
                <a:cs typeface="Cabin"/>
                <a:sym typeface="Cabin"/>
              </a:rPr>
              <a:t>•Flexible groups for every chapter</a:t>
            </a:r>
          </a:p>
          <a:p>
            <a:pPr lvl="0" rtl="0">
              <a:lnSpc>
                <a:spcPct val="90000"/>
              </a:lnSpc>
              <a:spcBef>
                <a:spcPts val="800"/>
              </a:spcBef>
              <a:buClr>
                <a:schemeClr val="dk1"/>
              </a:buClr>
              <a:buSzPct val="52380"/>
              <a:buFont typeface="Arial"/>
              <a:buNone/>
            </a:pPr>
            <a:r>
              <a:rPr lang="en" sz="2100">
                <a:latin typeface="Cabin"/>
                <a:ea typeface="Cabin"/>
                <a:cs typeface="Cabin"/>
                <a:sym typeface="Cabin"/>
              </a:rPr>
              <a:t>•Daily in-class practice</a:t>
            </a:r>
          </a:p>
          <a:p>
            <a:pPr lvl="0" rtl="0">
              <a:lnSpc>
                <a:spcPct val="90000"/>
              </a:lnSpc>
              <a:spcBef>
                <a:spcPts val="800"/>
              </a:spcBef>
              <a:buClr>
                <a:schemeClr val="dk1"/>
              </a:buClr>
              <a:buSzPct val="52380"/>
              <a:buFont typeface="Arial"/>
              <a:buNone/>
            </a:pPr>
            <a:r>
              <a:rPr lang="en" sz="2100">
                <a:latin typeface="Cabin"/>
                <a:ea typeface="Cabin"/>
                <a:cs typeface="Cabin"/>
                <a:sym typeface="Cabin"/>
              </a:rPr>
              <a:t>•Hands-on activities, games and centers emphasizing the year’s concepts</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SCIENCE/SOCIAL STUDIES </a:t>
            </a:r>
          </a:p>
        </p:txBody>
      </p:sp>
      <p:sp>
        <p:nvSpPr>
          <p:cNvPr id="159" name="Shape 15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2380"/>
              <a:buFont typeface="Arial"/>
              <a:buNone/>
            </a:pPr>
            <a:r>
              <a:rPr lang="en" sz="2100">
                <a:latin typeface="Cabin"/>
                <a:ea typeface="Cabin"/>
                <a:cs typeface="Cabin"/>
                <a:sym typeface="Cabin"/>
              </a:rPr>
              <a:t>•In science we will be learning about weather, living and non-living things, plants, animals, and matter.</a:t>
            </a:r>
          </a:p>
          <a:p>
            <a:pPr lvl="0" rtl="0">
              <a:lnSpc>
                <a:spcPct val="90000"/>
              </a:lnSpc>
              <a:spcBef>
                <a:spcPts val="800"/>
              </a:spcBef>
              <a:buClr>
                <a:schemeClr val="dk1"/>
              </a:buClr>
              <a:buSzPct val="52380"/>
              <a:buFont typeface="Arial"/>
              <a:buNone/>
            </a:pPr>
            <a:r>
              <a:rPr lang="en" sz="2100">
                <a:latin typeface="Cabin"/>
                <a:ea typeface="Cabin"/>
                <a:cs typeface="Cabin"/>
                <a:sym typeface="Cabin"/>
              </a:rPr>
              <a:t>•In social studies we will learn about rules, resolving conflicts, the community, basic economic concepts, important Americans, and symbols</a:t>
            </a:r>
          </a:p>
          <a:p>
            <a:pPr lvl="0" rtl="0">
              <a:lnSpc>
                <a:spcPct val="90000"/>
              </a:lnSpc>
              <a:spcBef>
                <a:spcPts val="800"/>
              </a:spcBef>
              <a:buClr>
                <a:schemeClr val="dk1"/>
              </a:buClr>
              <a:buSzPct val="52380"/>
              <a:buFont typeface="Arial"/>
              <a:buNone/>
            </a:pPr>
            <a:r>
              <a:rPr lang="en" sz="2100">
                <a:latin typeface="Cabin"/>
                <a:ea typeface="Cabin"/>
                <a:cs typeface="Cabin"/>
                <a:sym typeface="Cabin"/>
              </a:rPr>
              <a:t>•Health and safety will be taught throughout the year and integrated into different subjects</a:t>
            </a:r>
          </a:p>
          <a:p>
            <a:pPr lvl="0" rtl="0">
              <a:lnSpc>
                <a:spcPct val="90000"/>
              </a:lnSpc>
              <a:spcBef>
                <a:spcPts val="800"/>
              </a:spcBef>
              <a:buClr>
                <a:schemeClr val="dk1"/>
              </a:buClr>
              <a:buFont typeface="Arial"/>
              <a:buNone/>
            </a:pPr>
            <a:endParaRPr sz="2100">
              <a:latin typeface="Cabin"/>
              <a:ea typeface="Cabin"/>
              <a:cs typeface="Cabin"/>
              <a:sym typeface="Cabin"/>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32100" y="2198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READING HOMEWORK </a:t>
            </a:r>
          </a:p>
        </p:txBody>
      </p:sp>
      <p:sp>
        <p:nvSpPr>
          <p:cNvPr id="165" name="Shape 165"/>
          <p:cNvSpPr txBox="1">
            <a:spLocks noGrp="1"/>
          </p:cNvSpPr>
          <p:nvPr>
            <p:ph type="body" idx="1"/>
          </p:nvPr>
        </p:nvSpPr>
        <p:spPr>
          <a:xfrm>
            <a:off x="332100" y="1200150"/>
            <a:ext cx="8229600" cy="3630300"/>
          </a:xfrm>
          <a:prstGeom prst="rect">
            <a:avLst/>
          </a:prstGeom>
        </p:spPr>
        <p:txBody>
          <a:bodyPr lIns="91425" tIns="91425" rIns="91425" bIns="91425" anchor="t" anchorCtr="0">
            <a:noAutofit/>
          </a:bodyPr>
          <a:lstStyle/>
          <a:p>
            <a:pPr lvl="0" rtl="0">
              <a:spcBef>
                <a:spcPts val="0"/>
              </a:spcBef>
              <a:buNone/>
            </a:pPr>
            <a:r>
              <a:rPr lang="en" sz="2100">
                <a:latin typeface="Cabin"/>
                <a:ea typeface="Cabin"/>
                <a:cs typeface="Cabin"/>
                <a:sym typeface="Cabin"/>
              </a:rPr>
              <a:t>• </a:t>
            </a:r>
            <a:r>
              <a:rPr lang="en" sz="2000">
                <a:latin typeface="Cabin"/>
                <a:ea typeface="Cabin"/>
                <a:cs typeface="Cabin"/>
                <a:sym typeface="Cabin"/>
              </a:rPr>
              <a:t>Concord will be tracking school-wide reading minutes this year- our goal is 1,000,000 minutes!</a:t>
            </a:r>
          </a:p>
          <a:p>
            <a:pPr rtl="0">
              <a:spcBef>
                <a:spcPts val="0"/>
              </a:spcBef>
              <a:buNone/>
            </a:pPr>
            <a:r>
              <a:rPr lang="en" sz="2100">
                <a:latin typeface="Cabin"/>
                <a:ea typeface="Cabin"/>
                <a:cs typeface="Cabin"/>
                <a:sym typeface="Cabin"/>
              </a:rPr>
              <a:t>• </a:t>
            </a:r>
            <a:r>
              <a:rPr lang="en" sz="2000">
                <a:latin typeface="Cabin"/>
                <a:ea typeface="Cabin"/>
                <a:cs typeface="Cabin"/>
                <a:sym typeface="Cabin"/>
              </a:rPr>
              <a:t>Your child’s </a:t>
            </a:r>
            <a:r>
              <a:rPr lang="en" sz="2000" b="1">
                <a:latin typeface="Cabin"/>
                <a:ea typeface="Cabin"/>
                <a:cs typeface="Cabin"/>
                <a:sym typeface="Cabin"/>
              </a:rPr>
              <a:t>daily</a:t>
            </a:r>
            <a:r>
              <a:rPr lang="en" sz="2000">
                <a:latin typeface="Cabin"/>
                <a:ea typeface="Cabin"/>
                <a:cs typeface="Cabin"/>
                <a:sym typeface="Cabin"/>
              </a:rPr>
              <a:t> homework will be to read at least 10 minutes each evening. This nightly reading can include: reading to your child, your child reading to you or another family member, or your child reading independently. </a:t>
            </a:r>
          </a:p>
          <a:p>
            <a:pPr lvl="0" rtl="0">
              <a:spcBef>
                <a:spcPts val="0"/>
              </a:spcBef>
              <a:buNone/>
            </a:pPr>
            <a:r>
              <a:rPr lang="en" sz="2100">
                <a:latin typeface="Cabin"/>
                <a:ea typeface="Cabin"/>
                <a:cs typeface="Cabin"/>
                <a:sym typeface="Cabin"/>
              </a:rPr>
              <a:t>• Students will have a reading log in their Leadership Binder. Each night they will fill in a “light bulb” for every 10 minutes they read outside of school. Please initial the light bulb each night. These minutes will be recorded to add to our school goal. I will begin sending these papers home </a:t>
            </a:r>
            <a:r>
              <a:rPr lang="en" sz="2100" b="1">
                <a:latin typeface="Cabin"/>
                <a:ea typeface="Cabin"/>
                <a:cs typeface="Cabin"/>
                <a:sym typeface="Cabin"/>
              </a:rPr>
              <a:t>next Tuesday. </a:t>
            </a:r>
          </a:p>
          <a:p>
            <a:pPr lvl="0" rtl="0">
              <a:spcBef>
                <a:spcPts val="0"/>
              </a:spcBef>
              <a:buNone/>
            </a:pPr>
            <a:endParaRPr sz="2100">
              <a:latin typeface="Cabin"/>
              <a:ea typeface="Cabin"/>
              <a:cs typeface="Cabin"/>
              <a:sym typeface="Cabin"/>
            </a:endParaRPr>
          </a:p>
          <a:p>
            <a:pPr lvl="0" rtl="0">
              <a:spcBef>
                <a:spcPts val="0"/>
              </a:spcBef>
              <a:buNone/>
            </a:pPr>
            <a:endParaRPr sz="2100">
              <a:latin typeface="Cabin"/>
              <a:ea typeface="Cabin"/>
              <a:cs typeface="Cabin"/>
              <a:sym typeface="Cabin"/>
            </a:endParaRPr>
          </a:p>
          <a:p>
            <a:pPr lvl="0" rtl="0">
              <a:spcBef>
                <a:spcPts val="0"/>
              </a:spcBef>
              <a:buNone/>
            </a:pPr>
            <a:endParaRPr sz="2100">
              <a:latin typeface="Cabin"/>
              <a:ea typeface="Cabin"/>
              <a:cs typeface="Cabin"/>
              <a:sym typeface="Cabin"/>
            </a:endParaRP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OTHER HOMEWORK</a:t>
            </a:r>
          </a:p>
        </p:txBody>
      </p:sp>
      <p:sp>
        <p:nvSpPr>
          <p:cNvPr id="171" name="Shape 17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2000">
                <a:latin typeface="Cabin"/>
                <a:ea typeface="Cabin"/>
                <a:cs typeface="Cabin"/>
                <a:sym typeface="Cabin"/>
              </a:rPr>
              <a:t>• Math Facts are SO important! Xtra Math will be encouraged (once this has been in place and practiced at school). Xtra Math is an online alternative to Flash Cards, more information to come.</a:t>
            </a:r>
          </a:p>
          <a:p>
            <a:pPr lvl="0" rtl="0">
              <a:lnSpc>
                <a:spcPct val="90000"/>
              </a:lnSpc>
              <a:spcBef>
                <a:spcPts val="800"/>
              </a:spcBef>
              <a:buNone/>
            </a:pPr>
            <a:r>
              <a:rPr lang="en" sz="2000">
                <a:latin typeface="Cabin"/>
                <a:ea typeface="Cabin"/>
                <a:cs typeface="Cabin"/>
                <a:sym typeface="Cabin"/>
              </a:rPr>
              <a:t>• Other math homework will be sent home on an as-needed basis. Be sure to check the Leadership Binder nightly! This will be found on the “Return” side</a:t>
            </a:r>
          </a:p>
          <a:p>
            <a:pPr lvl="0" rtl="0">
              <a:lnSpc>
                <a:spcPct val="90000"/>
              </a:lnSpc>
              <a:spcBef>
                <a:spcPts val="800"/>
              </a:spcBef>
              <a:buNone/>
            </a:pPr>
            <a:r>
              <a:rPr lang="en" sz="2000">
                <a:latin typeface="Cabin"/>
                <a:ea typeface="Cabin"/>
                <a:cs typeface="Cabin"/>
                <a:sym typeface="Cabin"/>
              </a:rPr>
              <a:t>•Occasional Literacy, Science or Social Studies Projects.</a:t>
            </a:r>
          </a:p>
          <a:p>
            <a:pPr lvl="0" rtl="0">
              <a:lnSpc>
                <a:spcPct val="90000"/>
              </a:lnSpc>
              <a:spcBef>
                <a:spcPts val="800"/>
              </a:spcBef>
              <a:buNone/>
            </a:pPr>
            <a:r>
              <a:rPr lang="en" sz="2000">
                <a:latin typeface="Cabin"/>
                <a:ea typeface="Cabin"/>
                <a:cs typeface="Cabin"/>
                <a:sym typeface="Cabin"/>
              </a:rPr>
              <a:t>•Reviewing/Practicing the weekly Snap Words and spelling principle for Spell Checks on Friday.  </a:t>
            </a:r>
          </a:p>
          <a:p>
            <a:pPr lvl="0">
              <a:lnSpc>
                <a:spcPct val="90000"/>
              </a:lnSpc>
              <a:spcBef>
                <a:spcPts val="800"/>
              </a:spcBef>
              <a:buClr>
                <a:schemeClr val="dk1"/>
              </a:buClr>
              <a:buFont typeface="Arial"/>
              <a:buNone/>
            </a:pPr>
            <a:endParaRPr sz="2100">
              <a:latin typeface="Cabin"/>
              <a:ea typeface="Cabin"/>
              <a:cs typeface="Cabin"/>
              <a:sym typeface="Cabin"/>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GRADES</a:t>
            </a:r>
          </a:p>
        </p:txBody>
      </p:sp>
      <p:sp>
        <p:nvSpPr>
          <p:cNvPr id="177" name="Shape 17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2380"/>
              <a:buFont typeface="Arial"/>
              <a:buNone/>
            </a:pPr>
            <a:r>
              <a:rPr lang="en" sz="2100" b="1">
                <a:latin typeface="Cabin"/>
                <a:ea typeface="Cabin"/>
                <a:cs typeface="Cabin"/>
                <a:sym typeface="Cabin"/>
              </a:rPr>
              <a:t>You will see these grades on your child’s papers/work:</a:t>
            </a:r>
          </a:p>
          <a:p>
            <a:pPr lvl="0" rtl="0">
              <a:lnSpc>
                <a:spcPct val="90000"/>
              </a:lnSpc>
              <a:spcBef>
                <a:spcPts val="800"/>
              </a:spcBef>
              <a:buClr>
                <a:schemeClr val="dk1"/>
              </a:buClr>
              <a:buSzPct val="52380"/>
              <a:buFont typeface="Arial"/>
              <a:buNone/>
            </a:pPr>
            <a:r>
              <a:rPr lang="en" sz="2100">
                <a:latin typeface="Cabin"/>
                <a:ea typeface="Cabin"/>
                <a:cs typeface="Cabin"/>
                <a:sym typeface="Cabin"/>
              </a:rPr>
              <a:t>•</a:t>
            </a:r>
            <a:r>
              <a:rPr lang="en" sz="2100" i="1" u="sng">
                <a:latin typeface="Cabin"/>
                <a:ea typeface="Cabin"/>
                <a:cs typeface="Cabin"/>
                <a:sym typeface="Cabin"/>
              </a:rPr>
              <a:t>EE</a:t>
            </a:r>
            <a:r>
              <a:rPr lang="en" sz="2100">
                <a:latin typeface="Cabin"/>
                <a:ea typeface="Cabin"/>
                <a:cs typeface="Cabin"/>
                <a:sym typeface="Cabin"/>
              </a:rPr>
              <a:t>:  Exceeds Expectations</a:t>
            </a:r>
          </a:p>
          <a:p>
            <a:pPr lvl="0" rtl="0">
              <a:lnSpc>
                <a:spcPct val="90000"/>
              </a:lnSpc>
              <a:spcBef>
                <a:spcPts val="800"/>
              </a:spcBef>
              <a:buClr>
                <a:schemeClr val="dk1"/>
              </a:buClr>
              <a:buSzPct val="52380"/>
              <a:buFont typeface="Arial"/>
              <a:buNone/>
            </a:pPr>
            <a:r>
              <a:rPr lang="en" sz="2100">
                <a:latin typeface="Cabin"/>
                <a:ea typeface="Cabin"/>
                <a:cs typeface="Cabin"/>
                <a:sym typeface="Cabin"/>
              </a:rPr>
              <a:t>•</a:t>
            </a:r>
            <a:r>
              <a:rPr lang="en" sz="2100" i="1" u="sng">
                <a:latin typeface="Cabin"/>
                <a:ea typeface="Cabin"/>
                <a:cs typeface="Cabin"/>
                <a:sym typeface="Cabin"/>
              </a:rPr>
              <a:t>ME</a:t>
            </a:r>
            <a:r>
              <a:rPr lang="en" sz="2100">
                <a:latin typeface="Cabin"/>
                <a:ea typeface="Cabin"/>
                <a:cs typeface="Cabin"/>
                <a:sym typeface="Cabin"/>
              </a:rPr>
              <a:t>:  Meets Expectations </a:t>
            </a:r>
            <a:r>
              <a:rPr lang="en" sz="2000">
                <a:latin typeface="Cabin"/>
                <a:ea typeface="Cabin"/>
                <a:cs typeface="Cabin"/>
                <a:sym typeface="Cabin"/>
              </a:rPr>
              <a:t>(Where we want your child to be!)</a:t>
            </a:r>
          </a:p>
          <a:p>
            <a:pPr lvl="0" rtl="0">
              <a:lnSpc>
                <a:spcPct val="90000"/>
              </a:lnSpc>
              <a:spcBef>
                <a:spcPts val="800"/>
              </a:spcBef>
              <a:buClr>
                <a:schemeClr val="dk1"/>
              </a:buClr>
              <a:buSzPct val="52380"/>
              <a:buFont typeface="Arial"/>
              <a:buNone/>
            </a:pPr>
            <a:r>
              <a:rPr lang="en" sz="2100">
                <a:latin typeface="Cabin"/>
                <a:ea typeface="Cabin"/>
                <a:cs typeface="Cabin"/>
                <a:sym typeface="Cabin"/>
              </a:rPr>
              <a:t>•</a:t>
            </a:r>
            <a:r>
              <a:rPr lang="en" sz="2100" i="1" u="sng">
                <a:latin typeface="Cabin"/>
                <a:ea typeface="Cabin"/>
                <a:cs typeface="Cabin"/>
                <a:sym typeface="Cabin"/>
              </a:rPr>
              <a:t>SD</a:t>
            </a:r>
            <a:r>
              <a:rPr lang="en" sz="2100">
                <a:latin typeface="Cabin"/>
                <a:ea typeface="Cabin"/>
                <a:cs typeface="Cabin"/>
                <a:sym typeface="Cabin"/>
              </a:rPr>
              <a:t>:  Still Developing</a:t>
            </a:r>
          </a:p>
          <a:p>
            <a:pPr lvl="0" rtl="0">
              <a:lnSpc>
                <a:spcPct val="90000"/>
              </a:lnSpc>
              <a:spcBef>
                <a:spcPts val="800"/>
              </a:spcBef>
              <a:buClr>
                <a:schemeClr val="dk1"/>
              </a:buClr>
              <a:buSzPct val="52380"/>
              <a:buFont typeface="Arial"/>
              <a:buNone/>
            </a:pPr>
            <a:r>
              <a:rPr lang="en" sz="2100">
                <a:latin typeface="Cabin"/>
                <a:ea typeface="Cabin"/>
                <a:cs typeface="Cabin"/>
                <a:sym typeface="Cabin"/>
              </a:rPr>
              <a:t>•</a:t>
            </a:r>
            <a:r>
              <a:rPr lang="en" sz="2100" i="1" u="sng">
                <a:latin typeface="Cabin"/>
                <a:ea typeface="Cabin"/>
                <a:cs typeface="Cabin"/>
                <a:sym typeface="Cabin"/>
              </a:rPr>
              <a:t>AC</a:t>
            </a:r>
            <a:r>
              <a:rPr lang="en" sz="2100">
                <a:latin typeface="Cabin"/>
                <a:ea typeface="Cabin"/>
                <a:cs typeface="Cabin"/>
                <a:sym typeface="Cabin"/>
              </a:rPr>
              <a:t>:  Area of Concern</a:t>
            </a:r>
          </a:p>
          <a:p>
            <a:pPr lvl="0" algn="ctr" rtl="0">
              <a:lnSpc>
                <a:spcPct val="90000"/>
              </a:lnSpc>
              <a:spcBef>
                <a:spcPts val="800"/>
              </a:spcBef>
              <a:buClr>
                <a:schemeClr val="dk1"/>
              </a:buClr>
              <a:buSzPct val="30555"/>
              <a:buFont typeface="Arial"/>
              <a:buNone/>
            </a:pPr>
            <a:r>
              <a:rPr lang="en" sz="3600">
                <a:latin typeface="Cabin"/>
                <a:ea typeface="Cabin"/>
                <a:cs typeface="Cabin"/>
                <a:sym typeface="Cabin"/>
              </a:rPr>
              <a:t>These grades</a:t>
            </a:r>
            <a:r>
              <a:rPr lang="en" sz="3600" i="1">
                <a:latin typeface="Cabin"/>
                <a:ea typeface="Cabin"/>
                <a:cs typeface="Cabin"/>
                <a:sym typeface="Cabin"/>
              </a:rPr>
              <a:t> do not</a:t>
            </a:r>
            <a:r>
              <a:rPr lang="en" sz="3600">
                <a:latin typeface="Cabin"/>
                <a:ea typeface="Cabin"/>
                <a:cs typeface="Cabin"/>
                <a:sym typeface="Cabin"/>
              </a:rPr>
              <a:t> translate into letter grades. </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PROCEDURES</a:t>
            </a:r>
          </a:p>
        </p:txBody>
      </p:sp>
      <p:sp>
        <p:nvSpPr>
          <p:cNvPr id="183" name="Shape 183"/>
          <p:cNvSpPr txBox="1">
            <a:spLocks noGrp="1"/>
          </p:cNvSpPr>
          <p:nvPr>
            <p:ph type="body" idx="1"/>
          </p:nvPr>
        </p:nvSpPr>
        <p:spPr>
          <a:xfrm>
            <a:off x="457200" y="1063375"/>
            <a:ext cx="6423899"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•It is preferred that the children are </a:t>
            </a:r>
            <a:r>
              <a:rPr lang="en" sz="2000" i="1">
                <a:latin typeface="Cabin"/>
                <a:ea typeface="Cabin"/>
                <a:cs typeface="Cabin"/>
                <a:sym typeface="Cabin"/>
              </a:rPr>
              <a:t>not</a:t>
            </a:r>
            <a:r>
              <a:rPr lang="en" sz="2000">
                <a:latin typeface="Cabin"/>
                <a:ea typeface="Cabin"/>
                <a:cs typeface="Cabin"/>
                <a:sym typeface="Cabin"/>
              </a:rPr>
              <a:t> walked to the classroom. This teaches independence and responsibility.</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home, please let your child pack and unpack his/her backpack themselves.  You can supervise in the background!</a:t>
            </a:r>
          </a:p>
          <a:p>
            <a:pPr lvl="0" rtl="0">
              <a:lnSpc>
                <a:spcPct val="90000"/>
              </a:lnSpc>
              <a:spcBef>
                <a:spcPts val="800"/>
              </a:spcBef>
              <a:buClr>
                <a:schemeClr val="dk1"/>
              </a:buClr>
              <a:buSzPct val="55000"/>
              <a:buFont typeface="Arial"/>
              <a:buNone/>
            </a:pPr>
            <a:r>
              <a:rPr lang="en" sz="2000">
                <a:latin typeface="Cabin"/>
                <a:ea typeface="Cabin"/>
                <a:cs typeface="Cabin"/>
                <a:sym typeface="Cabin"/>
              </a:rPr>
              <a:t>•Please wait for your child in the designated areas.  It is important that you check in with the office and get a badge before coming into the school/classroom.</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Attendance</a:t>
            </a:r>
            <a:r>
              <a:rPr lang="en" sz="2000">
                <a:latin typeface="Cabin"/>
                <a:ea typeface="Cabin"/>
                <a:cs typeface="Cabin"/>
                <a:sym typeface="Cabin"/>
              </a:rPr>
              <a:t> is vital for your child’s success at school so please try to make appointments before or after school if possible.</a:t>
            </a:r>
          </a:p>
          <a:p>
            <a:pPr>
              <a:spcBef>
                <a:spcPts val="0"/>
              </a:spcBef>
              <a:buNone/>
            </a:pPr>
            <a:endParaRPr/>
          </a:p>
        </p:txBody>
      </p:sp>
      <p:pic>
        <p:nvPicPr>
          <p:cNvPr id="184" name="Shape 184"/>
          <p:cNvPicPr preferRelativeResize="0"/>
          <p:nvPr/>
        </p:nvPicPr>
        <p:blipFill>
          <a:blip r:embed="rId3">
            <a:alphaModFix/>
          </a:blip>
          <a:stretch>
            <a:fillRect/>
          </a:stretch>
        </p:blipFill>
        <p:spPr>
          <a:xfrm>
            <a:off x="6798275" y="1768575"/>
            <a:ext cx="2247900" cy="1828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220875" y="-85946"/>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BEHAVIOR</a:t>
            </a:r>
          </a:p>
        </p:txBody>
      </p:sp>
      <p:sp>
        <p:nvSpPr>
          <p:cNvPr id="190" name="Shape 190"/>
          <p:cNvSpPr txBox="1">
            <a:spLocks noGrp="1"/>
          </p:cNvSpPr>
          <p:nvPr>
            <p:ph type="body" idx="1"/>
          </p:nvPr>
        </p:nvSpPr>
        <p:spPr>
          <a:xfrm>
            <a:off x="332075" y="75660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 Whole Class: We work together for class recognition and rewards! As a class we created a set of five daily expectations and when we are meeting these, working hard, or receive compliments we add a Warm Fuzzy to the jar. When it is full we vote on a class reward and begin again! This is a positive way to bond and value teamwork.</a:t>
            </a:r>
          </a:p>
          <a:p>
            <a:pPr lvl="0" rtl="0">
              <a:lnSpc>
                <a:spcPct val="90000"/>
              </a:lnSpc>
              <a:spcBef>
                <a:spcPts val="800"/>
              </a:spcBef>
              <a:buClr>
                <a:schemeClr val="dk1"/>
              </a:buClr>
              <a:buSzPct val="55000"/>
              <a:buFont typeface="Arial"/>
              <a:buNone/>
            </a:pPr>
            <a:r>
              <a:rPr lang="en" sz="2000">
                <a:latin typeface="Cabin"/>
                <a:ea typeface="Cabin"/>
                <a:cs typeface="Cabin"/>
                <a:sym typeface="Cabin"/>
              </a:rPr>
              <a:t>• Individual: Students are given praise and recognition for being “leaders” daily. This gives individual students recognition while also drawing attention to positive behaviors over negative ones. As we go further into our character education, The 7 Habits, you will notice a section for more specific recognition in the Leadership Binder.</a:t>
            </a:r>
          </a:p>
          <a:p>
            <a:pPr lvl="0" rtl="0">
              <a:lnSpc>
                <a:spcPct val="90000"/>
              </a:lnSpc>
              <a:spcBef>
                <a:spcPts val="800"/>
              </a:spcBef>
              <a:buClr>
                <a:schemeClr val="dk1"/>
              </a:buClr>
              <a:buFont typeface="Arial"/>
              <a:buNone/>
            </a:pPr>
            <a:endParaRPr sz="2000">
              <a:latin typeface="Cabin"/>
              <a:ea typeface="Cabin"/>
              <a:cs typeface="Cabin"/>
              <a:sym typeface="Cabin"/>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22425" y="1781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CONTINUED</a:t>
            </a:r>
          </a:p>
        </p:txBody>
      </p:sp>
      <p:sp>
        <p:nvSpPr>
          <p:cNvPr id="196" name="Shape 19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None/>
            </a:pPr>
            <a:r>
              <a:rPr lang="en" sz="2000">
                <a:latin typeface="Cabin"/>
                <a:ea typeface="Cabin"/>
                <a:cs typeface="Cabin"/>
                <a:sym typeface="Cabin"/>
              </a:rPr>
              <a:t>• Consequences will be directly tied to the behavior. I will also treat your child individually. What consequence works for one child might not work </a:t>
            </a:r>
            <a:r>
              <a:rPr lang="en" sz="2000" i="1">
                <a:latin typeface="Cabin"/>
                <a:ea typeface="Cabin"/>
                <a:cs typeface="Cabin"/>
                <a:sym typeface="Cabin"/>
              </a:rPr>
              <a:t>or</a:t>
            </a:r>
            <a:r>
              <a:rPr lang="en" sz="2000">
                <a:latin typeface="Cabin"/>
                <a:ea typeface="Cabin"/>
                <a:cs typeface="Cabin"/>
                <a:sym typeface="Cabin"/>
              </a:rPr>
              <a:t> be appropriate for another.   I want their mistakes to be positive learning experiences!  Our class knows it is okay to make mistakes!!  If I feel there are any problems, issues, or concerns, I will contact you.</a:t>
            </a:r>
          </a:p>
          <a:p>
            <a:pPr lvl="0">
              <a:lnSpc>
                <a:spcPct val="90000"/>
              </a:lnSpc>
              <a:spcBef>
                <a:spcPts val="800"/>
              </a:spcBef>
              <a:buClr>
                <a:schemeClr val="dk1"/>
              </a:buClr>
              <a:buSzPct val="55000"/>
              <a:buFont typeface="Arial"/>
              <a:buNone/>
            </a:pPr>
            <a:r>
              <a:rPr lang="en" sz="2000">
                <a:latin typeface="Cabin"/>
                <a:ea typeface="Cabin"/>
                <a:cs typeface="Cabin"/>
                <a:sym typeface="Cabin"/>
              </a:rPr>
              <a:t>• If necessary, I will implement a daily communication chart.</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A LITTLE BIT ABOUT ME!</a:t>
            </a:r>
          </a:p>
        </p:txBody>
      </p:sp>
      <p:sp>
        <p:nvSpPr>
          <p:cNvPr id="93" name="Shape 9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228600" rtl="0">
              <a:spcBef>
                <a:spcPts val="0"/>
              </a:spcBef>
              <a:buSzPct val="100000"/>
              <a:buFont typeface="Cabin"/>
            </a:pPr>
            <a:r>
              <a:rPr lang="en" sz="2400">
                <a:latin typeface="Cabin"/>
                <a:ea typeface="Cabin"/>
                <a:cs typeface="Cabin"/>
                <a:sym typeface="Cabin"/>
              </a:rPr>
              <a:t>Graduated from Mizzou in May and am currently working towards a Masters in Learning, Teaching, and Curriculum</a:t>
            </a:r>
          </a:p>
          <a:p>
            <a:pPr marL="457200" lvl="0" indent="-228600" rtl="0">
              <a:spcBef>
                <a:spcPts val="0"/>
              </a:spcBef>
              <a:buSzPct val="100000"/>
              <a:buFont typeface="Cabin"/>
            </a:pPr>
            <a:r>
              <a:rPr lang="en" sz="2400">
                <a:latin typeface="Cabin"/>
                <a:ea typeface="Cabin"/>
                <a:cs typeface="Cabin"/>
                <a:sym typeface="Cabin"/>
              </a:rPr>
              <a:t>First year teaching, student taught with second graders</a:t>
            </a:r>
          </a:p>
          <a:p>
            <a:pPr marL="457200" lvl="0" indent="-228600" rtl="0">
              <a:spcBef>
                <a:spcPts val="0"/>
              </a:spcBef>
              <a:buSzPct val="100000"/>
              <a:buFont typeface="Cabin"/>
            </a:pPr>
            <a:r>
              <a:rPr lang="en" sz="2400">
                <a:latin typeface="Cabin"/>
                <a:ea typeface="Cabin"/>
                <a:cs typeface="Cabin"/>
                <a:sym typeface="Cabin"/>
              </a:rPr>
              <a:t>From the Ballwin area, graduated from Marquette High School</a:t>
            </a:r>
          </a:p>
          <a:p>
            <a:pPr marL="457200" lvl="0" indent="-228600" rtl="0">
              <a:spcBef>
                <a:spcPts val="0"/>
              </a:spcBef>
              <a:buSzPct val="100000"/>
              <a:buFont typeface="Cabin"/>
            </a:pPr>
            <a:r>
              <a:rPr lang="en" sz="2400">
                <a:latin typeface="Cabin"/>
                <a:ea typeface="Cabin"/>
                <a:cs typeface="Cabin"/>
                <a:sym typeface="Cabin"/>
              </a:rPr>
              <a:t>Oldest of four siblings</a:t>
            </a:r>
          </a:p>
          <a:p>
            <a:pPr rtl="0">
              <a:spcBef>
                <a:spcPts val="0"/>
              </a:spcBef>
              <a:buNone/>
            </a:pPr>
            <a:endParaRP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LEADER OF THE WEEK </a:t>
            </a:r>
          </a:p>
        </p:txBody>
      </p:sp>
      <p:sp>
        <p:nvSpPr>
          <p:cNvPr id="202" name="Shape 202"/>
          <p:cNvSpPr txBox="1">
            <a:spLocks noGrp="1"/>
          </p:cNvSpPr>
          <p:nvPr>
            <p:ph type="body" idx="1"/>
          </p:nvPr>
        </p:nvSpPr>
        <p:spPr>
          <a:xfrm>
            <a:off x="381000" y="1200150"/>
            <a:ext cx="8229600" cy="3630300"/>
          </a:xfrm>
          <a:prstGeom prst="rect">
            <a:avLst/>
          </a:prstGeom>
        </p:spPr>
        <p:txBody>
          <a:bodyPr lIns="91425" tIns="91425" rIns="91425" bIns="91425" anchor="t" anchorCtr="0">
            <a:noAutofit/>
          </a:bodyPr>
          <a:lstStyle/>
          <a:p>
            <a:pPr rtl="0">
              <a:spcBef>
                <a:spcPts val="0"/>
              </a:spcBef>
              <a:buNone/>
            </a:pPr>
            <a:r>
              <a:rPr lang="en" sz="2000">
                <a:latin typeface="Cabin"/>
                <a:ea typeface="Cabin"/>
                <a:cs typeface="Cabin"/>
                <a:sym typeface="Cabin"/>
              </a:rPr>
              <a:t>• Our class will have a weekly leader. Their duties will include leading our line, modeling positive behaviors in class, and they will get to sit in a special seat. </a:t>
            </a:r>
          </a:p>
          <a:p>
            <a:pPr rtl="0">
              <a:spcBef>
                <a:spcPts val="0"/>
              </a:spcBef>
              <a:buNone/>
            </a:pPr>
            <a:endParaRPr sz="2000">
              <a:latin typeface="Cabin"/>
              <a:ea typeface="Cabin"/>
              <a:cs typeface="Cabin"/>
              <a:sym typeface="Cabin"/>
            </a:endParaRPr>
          </a:p>
          <a:p>
            <a:pPr>
              <a:spcBef>
                <a:spcPts val="0"/>
              </a:spcBef>
              <a:buNone/>
            </a:pPr>
            <a:r>
              <a:rPr lang="en" sz="2000">
                <a:latin typeface="Cabin"/>
                <a:ea typeface="Cabin"/>
                <a:cs typeface="Cabin"/>
                <a:sym typeface="Cabin"/>
              </a:rPr>
              <a:t>• I will be sending out this schedule next week but the first leader will not be until the following week. When it is your student’s turn, please help them prepare some sort of visual representation of who they are to display on our leader of the week board. More information regarding this will be posted to our website. </a:t>
            </a:r>
            <a:br>
              <a:rPr lang="en" sz="2000">
                <a:latin typeface="Cabin"/>
                <a:ea typeface="Cabin"/>
                <a:cs typeface="Cabin"/>
                <a:sym typeface="Cabin"/>
              </a:rPr>
            </a:br>
            <a:endParaRPr lang="en" sz="2000">
              <a:latin typeface="Cabin"/>
              <a:ea typeface="Cabin"/>
              <a:cs typeface="Cabin"/>
              <a:sym typeface="Cabin"/>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19875"/>
            <a:ext cx="72999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TECHNOLOGY IN FIRST GRADE</a:t>
            </a:r>
          </a:p>
        </p:txBody>
      </p:sp>
      <p:sp>
        <p:nvSpPr>
          <p:cNvPr id="208" name="Shape 20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None/>
            </a:pPr>
            <a:r>
              <a:rPr lang="en" sz="2000">
                <a:latin typeface="Cabin"/>
                <a:ea typeface="Cabin"/>
                <a:cs typeface="Cabin"/>
                <a:sym typeface="Cabin"/>
              </a:rPr>
              <a:t>• Laptop Cart: Learning to Log In, becoming more familiar with the location of the keys and mouse, using shortcuts, navigating various websites, publishing our writing, and many other activities!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 </a:t>
            </a:r>
            <a:r>
              <a:rPr lang="en" sz="2000" b="1" u="sng">
                <a:latin typeface="Cabin"/>
                <a:ea typeface="Cabin"/>
                <a:cs typeface="Cabin"/>
                <a:sym typeface="Cabin"/>
              </a:rPr>
              <a:t>BYOD</a:t>
            </a:r>
            <a:r>
              <a:rPr lang="en" sz="2000">
                <a:latin typeface="Cabin"/>
                <a:ea typeface="Cabin"/>
                <a:cs typeface="Cabin"/>
                <a:sym typeface="Cabin"/>
              </a:rPr>
              <a:t>! Bring Your Own Device. Your child can bring his/her Ereader, iTouch, DS, iPad, laptop, etc. If it can connect to the internet, it is welcome!</a:t>
            </a:r>
          </a:p>
          <a:p>
            <a:pPr lvl="0" rtl="0">
              <a:lnSpc>
                <a:spcPct val="90000"/>
              </a:lnSpc>
              <a:spcBef>
                <a:spcPts val="800"/>
              </a:spcBef>
              <a:buClr>
                <a:schemeClr val="dk1"/>
              </a:buClr>
              <a:buSzPct val="55000"/>
              <a:buFont typeface="Arial"/>
              <a:buNone/>
            </a:pPr>
            <a:r>
              <a:rPr lang="en" sz="2000">
                <a:latin typeface="Cabin"/>
                <a:ea typeface="Cabin"/>
                <a:cs typeface="Cabin"/>
                <a:sym typeface="Cabin"/>
              </a:rPr>
              <a:t>• iPads: We will use our class iPads DAILY! We especially utilize our math and literacy apps.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 Classroom laptops are also used daily for listening to books, video books, typing spelling words, math centers, literacy centers, publishing, and much more!</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123575" y="3"/>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CHARACTER EDUCATION</a:t>
            </a:r>
          </a:p>
        </p:txBody>
      </p:sp>
      <p:sp>
        <p:nvSpPr>
          <p:cNvPr id="214" name="Shape 214"/>
          <p:cNvSpPr txBox="1">
            <a:spLocks noGrp="1"/>
          </p:cNvSpPr>
          <p:nvPr>
            <p:ph type="body" idx="1"/>
          </p:nvPr>
        </p:nvSpPr>
        <p:spPr>
          <a:xfrm>
            <a:off x="234775" y="67190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•Buddy Activities with Ms. Bushman’s Fourth Grade class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•Seven Habits of Happy Children!</a:t>
            </a:r>
          </a:p>
          <a:p>
            <a:pPr lvl="0" rtl="0">
              <a:lnSpc>
                <a:spcPct val="90000"/>
              </a:lnSpc>
              <a:spcBef>
                <a:spcPts val="400"/>
              </a:spcBef>
              <a:buClr>
                <a:schemeClr val="dk1"/>
              </a:buClr>
              <a:buSzPct val="78571"/>
              <a:buFont typeface="Arial"/>
              <a:buNone/>
            </a:pPr>
            <a:r>
              <a:rPr lang="en" sz="1400">
                <a:latin typeface="Cabin"/>
                <a:ea typeface="Cabin"/>
                <a:cs typeface="Cabin"/>
                <a:sym typeface="Cabin"/>
              </a:rPr>
              <a:t>1.Be Proactive – I’m in charge!</a:t>
            </a:r>
          </a:p>
          <a:p>
            <a:pPr lvl="0" rtl="0">
              <a:lnSpc>
                <a:spcPct val="90000"/>
              </a:lnSpc>
              <a:spcBef>
                <a:spcPts val="400"/>
              </a:spcBef>
              <a:buClr>
                <a:schemeClr val="dk1"/>
              </a:buClr>
              <a:buSzPct val="78571"/>
              <a:buFont typeface="Arial"/>
              <a:buNone/>
            </a:pPr>
            <a:r>
              <a:rPr lang="en" sz="1400">
                <a:latin typeface="Cabin"/>
                <a:ea typeface="Cabin"/>
                <a:cs typeface="Cabin"/>
                <a:sym typeface="Cabin"/>
              </a:rPr>
              <a:t>2.Begin with the end in mind – have a plan!</a:t>
            </a:r>
          </a:p>
          <a:p>
            <a:pPr lvl="0" rtl="0">
              <a:lnSpc>
                <a:spcPct val="90000"/>
              </a:lnSpc>
              <a:spcBef>
                <a:spcPts val="400"/>
              </a:spcBef>
              <a:buClr>
                <a:schemeClr val="dk1"/>
              </a:buClr>
              <a:buSzPct val="78571"/>
              <a:buFont typeface="Arial"/>
              <a:buNone/>
            </a:pPr>
            <a:r>
              <a:rPr lang="en" sz="1400">
                <a:latin typeface="Cabin"/>
                <a:ea typeface="Cabin"/>
                <a:cs typeface="Cabin"/>
                <a:sym typeface="Cabin"/>
              </a:rPr>
              <a:t>3.Put First Things First – work first, then play!</a:t>
            </a:r>
          </a:p>
          <a:p>
            <a:pPr lvl="0" rtl="0">
              <a:lnSpc>
                <a:spcPct val="90000"/>
              </a:lnSpc>
              <a:spcBef>
                <a:spcPts val="400"/>
              </a:spcBef>
              <a:buClr>
                <a:schemeClr val="dk1"/>
              </a:buClr>
              <a:buSzPct val="78571"/>
              <a:buFont typeface="Arial"/>
              <a:buNone/>
            </a:pPr>
            <a:r>
              <a:rPr lang="en" sz="1400">
                <a:latin typeface="Cabin"/>
                <a:ea typeface="Cabin"/>
                <a:cs typeface="Cabin"/>
                <a:sym typeface="Cabin"/>
              </a:rPr>
              <a:t>4.Think Win-Win – everyone can win!</a:t>
            </a:r>
          </a:p>
          <a:p>
            <a:pPr lvl="0" rtl="0">
              <a:lnSpc>
                <a:spcPct val="90000"/>
              </a:lnSpc>
              <a:spcBef>
                <a:spcPts val="400"/>
              </a:spcBef>
              <a:buClr>
                <a:schemeClr val="dk1"/>
              </a:buClr>
              <a:buSzPct val="78571"/>
              <a:buFont typeface="Arial"/>
              <a:buNone/>
            </a:pPr>
            <a:r>
              <a:rPr lang="en" sz="1400">
                <a:latin typeface="Cabin"/>
                <a:ea typeface="Cabin"/>
                <a:cs typeface="Cabin"/>
                <a:sym typeface="Cabin"/>
              </a:rPr>
              <a:t>5.Seek First to Understand, Then to be Understood – Listen before you talk!</a:t>
            </a:r>
          </a:p>
          <a:p>
            <a:pPr lvl="0" rtl="0">
              <a:lnSpc>
                <a:spcPct val="90000"/>
              </a:lnSpc>
              <a:spcBef>
                <a:spcPts val="400"/>
              </a:spcBef>
              <a:buClr>
                <a:schemeClr val="dk1"/>
              </a:buClr>
              <a:buSzPct val="78571"/>
              <a:buFont typeface="Arial"/>
              <a:buNone/>
            </a:pPr>
            <a:r>
              <a:rPr lang="en" sz="1400">
                <a:latin typeface="Cabin"/>
                <a:ea typeface="Cabin"/>
                <a:cs typeface="Cabin"/>
                <a:sym typeface="Cabin"/>
              </a:rPr>
              <a:t>6.Synergize – Together is better!</a:t>
            </a:r>
          </a:p>
          <a:p>
            <a:pPr lvl="0" rtl="0">
              <a:lnSpc>
                <a:spcPct val="90000"/>
              </a:lnSpc>
              <a:spcBef>
                <a:spcPts val="400"/>
              </a:spcBef>
              <a:buClr>
                <a:schemeClr val="dk1"/>
              </a:buClr>
              <a:buSzPct val="78571"/>
              <a:buFont typeface="Arial"/>
              <a:buNone/>
            </a:pPr>
            <a:r>
              <a:rPr lang="en" sz="1400">
                <a:latin typeface="Cabin"/>
                <a:ea typeface="Cabin"/>
                <a:cs typeface="Cabin"/>
                <a:sym typeface="Cabin"/>
              </a:rPr>
              <a:t>7.Sharpen the Saw – Balance Feels Best!</a:t>
            </a:r>
          </a:p>
          <a:p>
            <a:pPr lvl="0" rtl="0">
              <a:lnSpc>
                <a:spcPct val="90000"/>
              </a:lnSpc>
              <a:spcBef>
                <a:spcPts val="800"/>
              </a:spcBef>
              <a:buClr>
                <a:schemeClr val="dk1"/>
              </a:buClr>
              <a:buSzPct val="55000"/>
              <a:buFont typeface="Arial"/>
              <a:buNone/>
            </a:pPr>
            <a:r>
              <a:rPr lang="en" sz="2000">
                <a:latin typeface="Cabin"/>
                <a:ea typeface="Cabin"/>
                <a:cs typeface="Cabin"/>
                <a:sym typeface="Cabin"/>
              </a:rPr>
              <a:t>•I CARE Language: Say the person’s name and use an “I feel” message while the other person listens.  The second person may either use their “I feel” message or apologize.  The first person may accept the apology.</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THE BIG 3 OF FIRST GRADE!</a:t>
            </a:r>
          </a:p>
        </p:txBody>
      </p:sp>
      <p:sp>
        <p:nvSpPr>
          <p:cNvPr id="220" name="Shape 22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57200" rtl="0">
              <a:lnSpc>
                <a:spcPct val="90000"/>
              </a:lnSpc>
              <a:spcBef>
                <a:spcPts val="800"/>
              </a:spcBef>
              <a:buSzPct val="100000"/>
              <a:buFont typeface="Cabin"/>
              <a:buAutoNum type="arabicPeriod"/>
            </a:pPr>
            <a:r>
              <a:rPr lang="en" sz="3600" b="1">
                <a:latin typeface="Cabin"/>
                <a:ea typeface="Cabin"/>
                <a:cs typeface="Cabin"/>
                <a:sym typeface="Cabin"/>
              </a:rPr>
              <a:t>READING (LITERACY)</a:t>
            </a:r>
          </a:p>
          <a:p>
            <a:pPr marL="457200" lvl="0" indent="-457200" rtl="0">
              <a:lnSpc>
                <a:spcPct val="90000"/>
              </a:lnSpc>
              <a:spcBef>
                <a:spcPts val="800"/>
              </a:spcBef>
              <a:buSzPct val="100000"/>
              <a:buFont typeface="Cabin"/>
              <a:buAutoNum type="arabicPeriod"/>
            </a:pPr>
            <a:r>
              <a:rPr lang="en" sz="3600" b="1">
                <a:latin typeface="Cabin"/>
                <a:ea typeface="Cabin"/>
                <a:cs typeface="Cabin"/>
                <a:sym typeface="Cabin"/>
              </a:rPr>
              <a:t>ATTENDANCE</a:t>
            </a:r>
          </a:p>
          <a:p>
            <a:pPr marL="457200" lvl="0" indent="-457200" rtl="0">
              <a:lnSpc>
                <a:spcPct val="90000"/>
              </a:lnSpc>
              <a:spcBef>
                <a:spcPts val="800"/>
              </a:spcBef>
              <a:buSzPct val="100000"/>
              <a:buFont typeface="Cabin"/>
              <a:buAutoNum type="arabicPeriod"/>
            </a:pPr>
            <a:r>
              <a:rPr lang="en" sz="3600" b="1">
                <a:latin typeface="Cabin"/>
                <a:ea typeface="Cabin"/>
                <a:cs typeface="Cabin"/>
                <a:sym typeface="Cabin"/>
              </a:rPr>
              <a:t>CHARACTER</a:t>
            </a:r>
          </a:p>
          <a:p>
            <a:pPr rtl="0">
              <a:spcBef>
                <a:spcPts val="0"/>
              </a:spcBef>
              <a:buNone/>
            </a:pPr>
            <a:endParaRPr/>
          </a:p>
          <a:p>
            <a:pPr algn="ctr">
              <a:spcBef>
                <a:spcPts val="0"/>
              </a:spcBef>
              <a:buNone/>
            </a:pPr>
            <a:r>
              <a:rPr lang="en"/>
              <a:t>Thank you </a:t>
            </a:r>
            <a:r>
              <a:rPr lang="en" b="1"/>
              <a:t>SO</a:t>
            </a:r>
            <a:r>
              <a:rPr lang="en"/>
              <a:t> much for your help and support! We are off to an adventurous year! Enjoy your holiday weekend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t>WELCOME!</a:t>
            </a:r>
          </a:p>
        </p:txBody>
      </p:sp>
      <p:sp>
        <p:nvSpPr>
          <p:cNvPr id="99" name="Shape 99"/>
          <p:cNvSpPr txBox="1">
            <a:spLocks noGrp="1"/>
          </p:cNvSpPr>
          <p:nvPr>
            <p:ph type="body" idx="1"/>
          </p:nvPr>
        </p:nvSpPr>
        <p:spPr>
          <a:xfrm>
            <a:off x="457200" y="9779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45833"/>
              <a:buFont typeface="Arial"/>
              <a:buNone/>
            </a:pPr>
            <a:r>
              <a:rPr lang="en" sz="2400" dirty="0">
                <a:latin typeface="Cabin"/>
                <a:ea typeface="Cabin"/>
                <a:cs typeface="Cabin"/>
                <a:sym typeface="Cabin"/>
              </a:rPr>
              <a:t>•Peek around the classroom, your child’s desk, and cubby!</a:t>
            </a:r>
          </a:p>
          <a:p>
            <a:pPr lvl="0" rtl="0">
              <a:lnSpc>
                <a:spcPct val="90000"/>
              </a:lnSpc>
              <a:spcBef>
                <a:spcPts val="800"/>
              </a:spcBef>
              <a:buClr>
                <a:schemeClr val="dk1"/>
              </a:buClr>
              <a:buSzPct val="45833"/>
              <a:buFont typeface="Arial"/>
              <a:buNone/>
            </a:pPr>
            <a:r>
              <a:rPr lang="en" sz="2400" dirty="0">
                <a:latin typeface="Cabin"/>
                <a:ea typeface="Cabin"/>
                <a:cs typeface="Cabin"/>
                <a:sym typeface="Cabin"/>
              </a:rPr>
              <a:t>•We have been working hard on practicing procedures, creating and following our class expectations, and building community with get-to-know-you activities. This sets the tone for the entire year and we are off to a great start!</a:t>
            </a:r>
          </a:p>
          <a:p>
            <a:pPr rtl="0">
              <a:lnSpc>
                <a:spcPct val="90000"/>
              </a:lnSpc>
              <a:spcBef>
                <a:spcPts val="800"/>
              </a:spcBef>
              <a:buNone/>
            </a:pPr>
            <a:r>
              <a:rPr lang="en" sz="2400" dirty="0">
                <a:latin typeface="Cabin"/>
                <a:ea typeface="Cabin"/>
                <a:cs typeface="Cabin"/>
                <a:sym typeface="Cabin"/>
              </a:rPr>
              <a:t>•Feel free to write your child a note on the </a:t>
            </a:r>
            <a:r>
              <a:rPr lang="en" sz="2400" dirty="0" smtClean="0">
                <a:latin typeface="Cabin"/>
                <a:ea typeface="Cabin"/>
                <a:cs typeface="Cabin"/>
                <a:sym typeface="Cabin"/>
              </a:rPr>
              <a:t>white </a:t>
            </a:r>
            <a:r>
              <a:rPr lang="en" sz="2400" dirty="0">
                <a:latin typeface="Cabin"/>
                <a:ea typeface="Cabin"/>
                <a:cs typeface="Cabin"/>
                <a:sym typeface="Cabin"/>
              </a:rPr>
              <a:t>paper!  </a:t>
            </a:r>
          </a:p>
          <a:p>
            <a:pPr lvl="0" rtl="0">
              <a:lnSpc>
                <a:spcPct val="90000"/>
              </a:lnSpc>
              <a:spcBef>
                <a:spcPts val="800"/>
              </a:spcBef>
              <a:buNone/>
            </a:pPr>
            <a:r>
              <a:rPr lang="en" sz="2400" dirty="0">
                <a:latin typeface="Cabin"/>
                <a:ea typeface="Cabin"/>
                <a:cs typeface="Cabin"/>
                <a:sym typeface="Cabin"/>
              </a:rPr>
              <a:t>•Please sign up for a conference time on the back table.</a:t>
            </a:r>
          </a:p>
          <a:p>
            <a:pPr>
              <a:spcBef>
                <a:spcPts val="0"/>
              </a:spcBef>
              <a:buNone/>
            </a:pPr>
            <a:endParaRPr sz="20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87700" y="22242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LEADERSHIP BINDER</a:t>
            </a:r>
          </a:p>
        </p:txBody>
      </p:sp>
      <p:sp>
        <p:nvSpPr>
          <p:cNvPr id="105" name="Shape 105"/>
          <p:cNvSpPr txBox="1">
            <a:spLocks noGrp="1"/>
          </p:cNvSpPr>
          <p:nvPr>
            <p:ph type="body" idx="1"/>
          </p:nvPr>
        </p:nvSpPr>
        <p:spPr>
          <a:xfrm>
            <a:off x="387700" y="1159725"/>
            <a:ext cx="8229600" cy="3630300"/>
          </a:xfrm>
          <a:prstGeom prst="rect">
            <a:avLst/>
          </a:prstGeom>
        </p:spPr>
        <p:txBody>
          <a:bodyPr lIns="91425" tIns="91425" rIns="91425" bIns="91425" anchor="t" anchorCtr="0">
            <a:noAutofit/>
          </a:bodyPr>
          <a:lstStyle/>
          <a:p>
            <a:pPr lvl="0" rtl="0">
              <a:lnSpc>
                <a:spcPct val="90000"/>
              </a:lnSpc>
              <a:spcBef>
                <a:spcPts val="800"/>
              </a:spcBef>
              <a:buNone/>
            </a:pPr>
            <a:r>
              <a:rPr lang="en" sz="2000">
                <a:latin typeface="Cabin"/>
                <a:ea typeface="Cabin"/>
                <a:cs typeface="Cabin"/>
                <a:sym typeface="Cabin"/>
              </a:rPr>
              <a:t>•</a:t>
            </a:r>
            <a:r>
              <a:rPr lang="en" sz="2400">
                <a:latin typeface="Cabin"/>
                <a:ea typeface="Cabin"/>
                <a:cs typeface="Cabin"/>
                <a:sym typeface="Cabin"/>
              </a:rPr>
              <a:t>Leadership Binders will come home </a:t>
            </a:r>
            <a:r>
              <a:rPr lang="en" sz="2400" i="1">
                <a:latin typeface="Cabin"/>
                <a:ea typeface="Cabin"/>
                <a:cs typeface="Cabin"/>
                <a:sym typeface="Cabin"/>
              </a:rPr>
              <a:t>every</a:t>
            </a:r>
            <a:r>
              <a:rPr lang="en" sz="2400">
                <a:latin typeface="Cabin"/>
                <a:ea typeface="Cabin"/>
                <a:cs typeface="Cabin"/>
                <a:sym typeface="Cabin"/>
              </a:rPr>
              <a:t> night and should come back </a:t>
            </a:r>
            <a:r>
              <a:rPr lang="en" sz="2400" i="1">
                <a:latin typeface="Cabin"/>
                <a:ea typeface="Cabin"/>
                <a:cs typeface="Cabin"/>
                <a:sym typeface="Cabin"/>
              </a:rPr>
              <a:t>every</a:t>
            </a:r>
            <a:r>
              <a:rPr lang="en" sz="2400">
                <a:latin typeface="Cabin"/>
                <a:ea typeface="Cabin"/>
                <a:cs typeface="Cabin"/>
                <a:sym typeface="Cabin"/>
              </a:rPr>
              <a:t> morning!</a:t>
            </a:r>
          </a:p>
          <a:p>
            <a:pPr rtl="0">
              <a:lnSpc>
                <a:spcPct val="90000"/>
              </a:lnSpc>
              <a:spcBef>
                <a:spcPts val="800"/>
              </a:spcBef>
              <a:buNone/>
            </a:pPr>
            <a:r>
              <a:rPr lang="en" sz="2400">
                <a:latin typeface="Cabin"/>
                <a:ea typeface="Cabin"/>
                <a:cs typeface="Cabin"/>
                <a:sym typeface="Cabin"/>
              </a:rPr>
              <a:t>•</a:t>
            </a:r>
            <a:r>
              <a:rPr lang="en" sz="2400" b="1">
                <a:latin typeface="Cabin"/>
                <a:ea typeface="Cabin"/>
                <a:cs typeface="Cabin"/>
                <a:sym typeface="Cabin"/>
              </a:rPr>
              <a:t>Purpose: </a:t>
            </a:r>
            <a:r>
              <a:rPr lang="en" sz="2400">
                <a:latin typeface="Cabin"/>
                <a:ea typeface="Cabin"/>
                <a:cs typeface="Cabin"/>
                <a:sym typeface="Cabin"/>
              </a:rPr>
              <a:t>These binders will help students set, keep track, and work towards personal goals throughout the year and you can stay involved by looking through the binder and discussing your child’s goals at home. The goal of these binders is to promote </a:t>
            </a:r>
            <a:r>
              <a:rPr lang="en" sz="2400" b="1">
                <a:latin typeface="Cabin"/>
                <a:ea typeface="Cabin"/>
                <a:cs typeface="Cabin"/>
                <a:sym typeface="Cabin"/>
              </a:rPr>
              <a:t>ownership</a:t>
            </a:r>
            <a:r>
              <a:rPr lang="en" sz="2400">
                <a:latin typeface="Cabin"/>
                <a:ea typeface="Cabin"/>
                <a:cs typeface="Cabin"/>
                <a:sym typeface="Cabin"/>
              </a:rPr>
              <a:t> of our goals and progress. They are also a means of communication between home and school. </a:t>
            </a:r>
          </a:p>
          <a:p>
            <a:pPr lvl="0" rtl="0">
              <a:lnSpc>
                <a:spcPct val="90000"/>
              </a:lnSpc>
              <a:spcBef>
                <a:spcPts val="800"/>
              </a:spcBef>
              <a:buNone/>
            </a:pPr>
            <a:endParaRPr sz="2000">
              <a:latin typeface="Cabin"/>
              <a:ea typeface="Cabin"/>
              <a:cs typeface="Cabin"/>
              <a:sym typeface="Cabin"/>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56421"/>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LEADERSHIP BINDERS</a:t>
            </a:r>
          </a:p>
        </p:txBody>
      </p:sp>
      <p:sp>
        <p:nvSpPr>
          <p:cNvPr id="111" name="Shape 111"/>
          <p:cNvSpPr txBox="1">
            <a:spLocks noGrp="1"/>
          </p:cNvSpPr>
          <p:nvPr>
            <p:ph type="body" idx="1"/>
          </p:nvPr>
        </p:nvSpPr>
        <p:spPr>
          <a:xfrm>
            <a:off x="457200" y="4229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Return Side: </a:t>
            </a:r>
            <a:r>
              <a:rPr lang="en" sz="2000">
                <a:latin typeface="Cabin"/>
                <a:ea typeface="Cabin"/>
                <a:cs typeface="Cabin"/>
                <a:sym typeface="Cabin"/>
              </a:rPr>
              <a:t>This is where you will find letters, permission forms, or any other papers in which a completed and returned response is necessary. Any notes or letters for me may be sent to school on this side. Each morning I ask students if they have any notes for me from home so be sure to remind them to give these to me!</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Keep Side: </a:t>
            </a:r>
            <a:r>
              <a:rPr lang="en" sz="2000">
                <a:latin typeface="Cabin"/>
                <a:ea typeface="Cabin"/>
                <a:cs typeface="Cabin"/>
                <a:sym typeface="Cabin"/>
              </a:rPr>
              <a:t>This is where any of your child’s schoolwork or information that does not require a returned response will be found.</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Fridays: </a:t>
            </a:r>
            <a:r>
              <a:rPr lang="en" sz="2000">
                <a:latin typeface="Cabin"/>
                <a:ea typeface="Cabin"/>
                <a:cs typeface="Cabin"/>
                <a:sym typeface="Cabin"/>
              </a:rPr>
              <a:t>On Fridays your child will take home work they completed throughout the week along with papers from their mailbox* (lunch menus, information from the office, Scholastic, etc.)</a:t>
            </a:r>
          </a:p>
          <a:p>
            <a:pPr lvl="0" rtl="0">
              <a:lnSpc>
                <a:spcPct val="90000"/>
              </a:lnSpc>
              <a:spcBef>
                <a:spcPts val="800"/>
              </a:spcBef>
              <a:buClr>
                <a:schemeClr val="dk1"/>
              </a:buClr>
              <a:buSzPct val="55000"/>
              <a:buFont typeface="Arial"/>
              <a:buNone/>
            </a:pPr>
            <a:r>
              <a:rPr lang="en" sz="2000">
                <a:latin typeface="Cabin"/>
                <a:ea typeface="Cabin"/>
                <a:cs typeface="Cabin"/>
                <a:sym typeface="Cabin"/>
              </a:rPr>
              <a:t>*At times, mail comes to my mailbox that needs to be sent home immediately! I will include a reminder of these items in my weekly email update unless it is a personal item from the office.</a:t>
            </a:r>
          </a:p>
          <a:p>
            <a:pPr lvl="0" rtl="0">
              <a:spcBef>
                <a:spcPts val="0"/>
              </a:spcBef>
              <a:buClr>
                <a:schemeClr val="dk1"/>
              </a:buClr>
              <a:buFont typeface="Arial"/>
              <a:buNone/>
            </a:pPr>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73800" y="3"/>
            <a:ext cx="6879600" cy="857400"/>
          </a:xfrm>
          <a:prstGeom prst="rect">
            <a:avLst/>
          </a:prstGeom>
        </p:spPr>
        <p:txBody>
          <a:bodyPr lIns="91425" tIns="91425" rIns="91425" bIns="91425" anchor="b" anchorCtr="0">
            <a:noAutofit/>
          </a:bodyPr>
          <a:lstStyle/>
          <a:p>
            <a:pPr>
              <a:spcBef>
                <a:spcPts val="0"/>
              </a:spcBef>
              <a:buNone/>
            </a:pPr>
            <a:r>
              <a:rPr lang="en" b="1"/>
              <a:t>OUR CLASS SCHEDULE</a:t>
            </a:r>
          </a:p>
        </p:txBody>
      </p:sp>
      <p:sp>
        <p:nvSpPr>
          <p:cNvPr id="117" name="Shape 117"/>
          <p:cNvSpPr txBox="1">
            <a:spLocks noGrp="1"/>
          </p:cNvSpPr>
          <p:nvPr>
            <p:ph type="body" idx="1"/>
          </p:nvPr>
        </p:nvSpPr>
        <p:spPr>
          <a:xfrm>
            <a:off x="373800" y="75660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8:30-855 Come into the classroom and begin Morning Work</a:t>
            </a:r>
          </a:p>
          <a:p>
            <a:pPr lvl="0" rtl="0">
              <a:lnSpc>
                <a:spcPct val="90000"/>
              </a:lnSpc>
              <a:spcBef>
                <a:spcPts val="800"/>
              </a:spcBef>
              <a:buClr>
                <a:schemeClr val="dk1"/>
              </a:buClr>
              <a:buSzPct val="55000"/>
              <a:buFont typeface="Arial"/>
              <a:buNone/>
            </a:pPr>
            <a:r>
              <a:rPr lang="en" sz="2000">
                <a:latin typeface="Cabin"/>
                <a:ea typeface="Cabin"/>
                <a:cs typeface="Cabin"/>
                <a:sym typeface="Cabin"/>
              </a:rPr>
              <a:t>9:00-10:00 Writer’s Workshop</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10:00-10:20 Literacy</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10:20-11:00 Guided Reading</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11:00-11:20 Word Study</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11:25-12:10 Lunch/Recess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12:15-12:30 Read Aloud</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12:35-1:35 Math</a:t>
            </a:r>
          </a:p>
          <a:p>
            <a:pPr lvl="0" rtl="0">
              <a:lnSpc>
                <a:spcPct val="90000"/>
              </a:lnSpc>
              <a:spcBef>
                <a:spcPts val="800"/>
              </a:spcBef>
              <a:buClr>
                <a:schemeClr val="dk1"/>
              </a:buClr>
              <a:buSzPct val="55000"/>
              <a:buFont typeface="Arial"/>
              <a:buNone/>
            </a:pPr>
            <a:r>
              <a:rPr lang="en" sz="2000">
                <a:latin typeface="Cabin"/>
                <a:ea typeface="Cabin"/>
                <a:cs typeface="Cabin"/>
                <a:sym typeface="Cabin"/>
              </a:rPr>
              <a:t>1:40-2:30 Block</a:t>
            </a:r>
          </a:p>
          <a:p>
            <a:pPr lvl="0" rtl="0">
              <a:lnSpc>
                <a:spcPct val="90000"/>
              </a:lnSpc>
              <a:spcBef>
                <a:spcPts val="800"/>
              </a:spcBef>
              <a:buClr>
                <a:schemeClr val="dk1"/>
              </a:buClr>
              <a:buSzPct val="55000"/>
              <a:buFont typeface="Arial"/>
              <a:buNone/>
            </a:pPr>
            <a:r>
              <a:rPr lang="en" sz="2000">
                <a:latin typeface="Cabin"/>
                <a:ea typeface="Cabin"/>
                <a:cs typeface="Cabin"/>
                <a:sym typeface="Cabin"/>
              </a:rPr>
              <a:t>2:30-3:00 Social Studies/Science</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OTHER SCHEDULING ITEMS</a:t>
            </a:r>
          </a:p>
        </p:txBody>
      </p:sp>
      <p:sp>
        <p:nvSpPr>
          <p:cNvPr id="123" name="Shape 12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None/>
            </a:pPr>
            <a:r>
              <a:rPr lang="en" sz="2000">
                <a:latin typeface="Cabin"/>
                <a:ea typeface="Cabin"/>
                <a:cs typeface="Cabin"/>
                <a:sym typeface="Cabin"/>
              </a:rPr>
              <a:t>• Counseling will be with Mrs. Velina Critchlow every other Friday morning at 1:00 p.m.</a:t>
            </a:r>
          </a:p>
          <a:p>
            <a:pPr lvl="0" rtl="0">
              <a:lnSpc>
                <a:spcPct val="90000"/>
              </a:lnSpc>
              <a:spcBef>
                <a:spcPts val="800"/>
              </a:spcBef>
              <a:buClr>
                <a:schemeClr val="dk1"/>
              </a:buClr>
              <a:buSzPct val="55000"/>
              <a:buFont typeface="Arial"/>
              <a:buNone/>
            </a:pPr>
            <a:r>
              <a:rPr lang="en" sz="2000">
                <a:latin typeface="Cabin"/>
                <a:ea typeface="Cabin"/>
                <a:cs typeface="Cabin"/>
                <a:sym typeface="Cabin"/>
              </a:rPr>
              <a:t>• Library will be every Wednesday at 1:00 p.m. Students may return/check out books and use passes throughout the week.</a:t>
            </a:r>
            <a:r>
              <a:rPr lang="en" sz="2100">
                <a:solidFill>
                  <a:schemeClr val="dk1"/>
                </a:solidFill>
              </a:rPr>
              <a:t> </a:t>
            </a:r>
          </a:p>
          <a:p>
            <a:pPr lvl="0" rtl="0">
              <a:lnSpc>
                <a:spcPct val="90000"/>
              </a:lnSpc>
              <a:spcBef>
                <a:spcPts val="800"/>
              </a:spcBef>
              <a:buClr>
                <a:schemeClr val="dk1"/>
              </a:buClr>
              <a:buFont typeface="Arial"/>
              <a:buNone/>
            </a:pPr>
            <a:endParaRPr sz="2100">
              <a:solidFill>
                <a:schemeClr val="dk1"/>
              </a:solidFill>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5"/>
            <a:ext cx="72858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WRITING/READING (LITERACY)</a:t>
            </a:r>
          </a:p>
        </p:txBody>
      </p:sp>
      <p:sp>
        <p:nvSpPr>
          <p:cNvPr id="129" name="Shape 12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•We will have daily Writer’s Workshop as well as daily opportunities to write independently during literacy stations. Writing will include using correct writing conventions, learning the process of writing, the purpose of written expression, and exploring different kinds of writing.  </a:t>
            </a:r>
          </a:p>
          <a:p>
            <a:pPr lvl="0" rtl="0">
              <a:lnSpc>
                <a:spcPct val="90000"/>
              </a:lnSpc>
              <a:spcBef>
                <a:spcPts val="800"/>
              </a:spcBef>
              <a:buClr>
                <a:schemeClr val="dk1"/>
              </a:buClr>
              <a:buSzPct val="55000"/>
              <a:buFont typeface="Arial"/>
              <a:buNone/>
            </a:pPr>
            <a:r>
              <a:rPr lang="en" sz="2000">
                <a:latin typeface="Cabin"/>
                <a:ea typeface="Cabin"/>
                <a:cs typeface="Cabin"/>
                <a:sym typeface="Cabin"/>
              </a:rPr>
              <a:t>•Reading will include a 60 minute block of Guided Reading and Daily 5.   The reading groups and stations are individualized to each child’s background and ability.  All groups are flexible and change frequently!  We will also spend our literacy time doing Shared Reading, Read Alouds, and Independent Reading.</a:t>
            </a:r>
          </a:p>
          <a:p>
            <a:pPr lvl="0" rtl="0">
              <a:lnSpc>
                <a:spcPct val="90000"/>
              </a:lnSpc>
              <a:spcBef>
                <a:spcPts val="800"/>
              </a:spcBef>
              <a:buClr>
                <a:schemeClr val="dk1"/>
              </a:buClr>
              <a:buSzPct val="55000"/>
              <a:buFont typeface="Arial"/>
              <a:buNone/>
            </a:pPr>
            <a:r>
              <a:rPr lang="en" sz="2000">
                <a:latin typeface="Cabin"/>
                <a:ea typeface="Cabin"/>
                <a:cs typeface="Cabin"/>
                <a:sym typeface="Cabin"/>
              </a:rPr>
              <a:t>•Mrs. Lindsay Marting will be our CSR teacher every day 10:20-11:00.</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32100" y="122578"/>
            <a:ext cx="6879600" cy="857400"/>
          </a:xfrm>
          <a:prstGeom prst="rect">
            <a:avLst/>
          </a:prstGeom>
        </p:spPr>
        <p:txBody>
          <a:bodyPr lIns="91425" tIns="91425" rIns="91425" bIns="91425" anchor="b" anchorCtr="0">
            <a:noAutofit/>
          </a:bodyPr>
          <a:lstStyle/>
          <a:p>
            <a:pPr>
              <a:spcBef>
                <a:spcPts val="0"/>
              </a:spcBef>
              <a:buNone/>
            </a:pPr>
            <a:r>
              <a:rPr lang="en" b="1">
                <a:latin typeface="Cabin"/>
                <a:ea typeface="Cabin"/>
                <a:cs typeface="Cabin"/>
                <a:sym typeface="Cabin"/>
              </a:rPr>
              <a:t>GUIDED READING</a:t>
            </a:r>
          </a:p>
        </p:txBody>
      </p:sp>
      <p:sp>
        <p:nvSpPr>
          <p:cNvPr id="135" name="Shape 135"/>
          <p:cNvSpPr txBox="1">
            <a:spLocks noGrp="1"/>
          </p:cNvSpPr>
          <p:nvPr>
            <p:ph type="body" idx="1"/>
          </p:nvPr>
        </p:nvSpPr>
        <p:spPr>
          <a:xfrm>
            <a:off x="457200" y="882650"/>
            <a:ext cx="8229600" cy="3630300"/>
          </a:xfrm>
          <a:prstGeom prst="rect">
            <a:avLst/>
          </a:prstGeom>
        </p:spPr>
        <p:txBody>
          <a:bodyPr lIns="91425" tIns="91425" rIns="91425" bIns="91425" anchor="t" anchorCtr="0">
            <a:noAutofit/>
          </a:bodyPr>
          <a:lstStyle/>
          <a:p>
            <a:pPr lvl="0" rtl="0">
              <a:lnSpc>
                <a:spcPct val="90000"/>
              </a:lnSpc>
              <a:spcBef>
                <a:spcPts val="800"/>
              </a:spcBef>
              <a:buClr>
                <a:schemeClr val="dk1"/>
              </a:buClr>
              <a:buSzPct val="55000"/>
              <a:buFont typeface="Arial"/>
              <a:buNone/>
            </a:pPr>
            <a:r>
              <a:rPr lang="en" sz="2000">
                <a:latin typeface="Cabin"/>
                <a:ea typeface="Cabin"/>
                <a:cs typeface="Cabin"/>
                <a:sym typeface="Cabin"/>
              </a:rPr>
              <a:t>•The students have started reading assessments with our reading specialists to determine what level your child is reading on. Levels are determined by reading behaviors demonstrated by your child on a “cold read.” This includes accuracy, comprehension, and fluency. We will begin Guided Reading in a few weeks.</a:t>
            </a:r>
          </a:p>
          <a:p>
            <a:pPr lvl="0" rtl="0">
              <a:lnSpc>
                <a:spcPct val="90000"/>
              </a:lnSpc>
              <a:spcBef>
                <a:spcPts val="800"/>
              </a:spcBef>
              <a:buClr>
                <a:schemeClr val="dk1"/>
              </a:buClr>
              <a:buSzPct val="55000"/>
              <a:buFont typeface="Arial"/>
              <a:buNone/>
            </a:pPr>
            <a:r>
              <a:rPr lang="en" sz="2000">
                <a:latin typeface="Cabin"/>
                <a:ea typeface="Cabin"/>
                <a:cs typeface="Cabin"/>
                <a:sym typeface="Cabin"/>
              </a:rPr>
              <a:t>•Two Key Words in Guided Reading:</a:t>
            </a:r>
          </a:p>
          <a:p>
            <a:pPr lvl="0" rtl="0">
              <a:lnSpc>
                <a:spcPct val="90000"/>
              </a:lnSpc>
              <a:spcBef>
                <a:spcPts val="4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INDEPENDENT</a:t>
            </a:r>
            <a:r>
              <a:rPr lang="en" sz="2000">
                <a:latin typeface="Cabin"/>
                <a:ea typeface="Cabin"/>
                <a:cs typeface="Cabin"/>
                <a:sym typeface="Cabin"/>
              </a:rPr>
              <a:t> Reading Level – A book your child can read, making very few mistakes.</a:t>
            </a:r>
          </a:p>
          <a:p>
            <a:pPr lvl="0" rtl="0">
              <a:lnSpc>
                <a:spcPct val="90000"/>
              </a:lnSpc>
              <a:spcBef>
                <a:spcPts val="400"/>
              </a:spcBef>
              <a:buClr>
                <a:schemeClr val="dk1"/>
              </a:buClr>
              <a:buSzPct val="55000"/>
              <a:buFont typeface="Arial"/>
              <a:buNone/>
            </a:pPr>
            <a:r>
              <a:rPr lang="en" sz="2000">
                <a:latin typeface="Cabin"/>
                <a:ea typeface="Cabin"/>
                <a:cs typeface="Cabin"/>
                <a:sym typeface="Cabin"/>
              </a:rPr>
              <a:t>•</a:t>
            </a:r>
            <a:r>
              <a:rPr lang="en" sz="2000" b="1">
                <a:latin typeface="Cabin"/>
                <a:ea typeface="Cabin"/>
                <a:cs typeface="Cabin"/>
                <a:sym typeface="Cabin"/>
              </a:rPr>
              <a:t>GUIDED</a:t>
            </a:r>
            <a:r>
              <a:rPr lang="en" sz="2000">
                <a:latin typeface="Cabin"/>
                <a:ea typeface="Cabin"/>
                <a:cs typeface="Cabin"/>
                <a:sym typeface="Cabin"/>
              </a:rPr>
              <a:t> Reading Level – An unfamiliar book your child will read with a teacher. This book will be slightly harder because a teacher is supporting the reader. The guided reading level determines the progress on the report card.</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TotalTime>
  <Words>2045</Words>
  <Application>Microsoft Office PowerPoint</Application>
  <PresentationFormat>On-screen Show (16:9)</PresentationFormat>
  <Paragraphs>120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Cabin</vt:lpstr>
      <vt:lpstr>steps</vt:lpstr>
      <vt:lpstr>FIRST GRADE CURRICULUM NIGHT</vt:lpstr>
      <vt:lpstr>A LITTLE BIT ABOUT ME!</vt:lpstr>
      <vt:lpstr>WELCOME!</vt:lpstr>
      <vt:lpstr>LEADERSHIP BINDER</vt:lpstr>
      <vt:lpstr>LEADERSHIP BINDERS</vt:lpstr>
      <vt:lpstr>OUR CLASS SCHEDULE</vt:lpstr>
      <vt:lpstr>OTHER SCHEDULING ITEMS</vt:lpstr>
      <vt:lpstr>WRITING/READING (LITERACY)</vt:lpstr>
      <vt:lpstr>GUIDED READING</vt:lpstr>
      <vt:lpstr>DAILY 5 LITERACY STATIONS</vt:lpstr>
      <vt:lpstr>WORDWORK/WORD STUDY aka:  spelling</vt:lpstr>
      <vt:lpstr>MATH </vt:lpstr>
      <vt:lpstr>SCIENCE/SOCIAL STUDIES </vt:lpstr>
      <vt:lpstr>READING HOMEWORK </vt:lpstr>
      <vt:lpstr>OTHER HOMEWORK</vt:lpstr>
      <vt:lpstr>GRADES</vt:lpstr>
      <vt:lpstr>PROCEDURES</vt:lpstr>
      <vt:lpstr>BEHAVIOR</vt:lpstr>
      <vt:lpstr>CONTINUED</vt:lpstr>
      <vt:lpstr>LEADER OF THE WEEK </vt:lpstr>
      <vt:lpstr>TECHNOLOGY IN FIRST GRADE</vt:lpstr>
      <vt:lpstr>CHARACTER EDUCATION</vt:lpstr>
      <vt:lpstr>THE BIG 3 OF FIRST GRADE!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GRADE CURRICULUM NIGHT</dc:title>
  <cp:lastModifiedBy>Kellie Godfrey</cp:lastModifiedBy>
  <cp:revision>3</cp:revision>
  <cp:lastPrinted>2015-09-01T21:12:00Z</cp:lastPrinted>
  <dcterms:modified xsi:type="dcterms:W3CDTF">2015-09-04T21:58:57Z</dcterms:modified>
</cp:coreProperties>
</file>